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3" r:id="rId4"/>
    <p:sldMasterId id="214748369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 Slab"/>
      <p:regular r:id="rId20"/>
      <p:bold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Roboto Medium"/>
      <p:regular r:id="rId26"/>
      <p:bold r:id="rId27"/>
      <p:italic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Montserrat Medium"/>
      <p:regular r:id="rId34"/>
      <p:bold r:id="rId35"/>
      <p:italic r:id="rId36"/>
      <p:boldItalic r:id="rId37"/>
    </p:embeddedFont>
    <p:embeddedFont>
      <p:font typeface="Work Sans"/>
      <p:regular r:id="rId38"/>
      <p:bold r:id="rId39"/>
      <p:italic r:id="rId40"/>
      <p:boldItalic r:id="rId41"/>
    </p:embeddedFont>
    <p:embeddedFont>
      <p:font typeface="Helvetica Neue"/>
      <p:regular r:id="rId42"/>
      <p:bold r:id="rId43"/>
      <p:italic r:id="rId44"/>
      <p:boldItalic r:id="rId45"/>
    </p:embeddedFont>
    <p:embeddedFont>
      <p:font typeface="Helvetica Neue Light"/>
      <p:regular r:id="rId46"/>
      <p:bold r:id="rId47"/>
      <p:italic r:id="rId48"/>
      <p:boldItalic r:id="rId49"/>
    </p:embeddedFont>
    <p:embeddedFont>
      <p:font typeface="Roboto Slab Regular"/>
      <p:regular r:id="rId50"/>
      <p:bold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WorkSans-italic.fntdata"/><Relationship Id="rId42" Type="http://schemas.openxmlformats.org/officeDocument/2006/relationships/font" Target="fonts/HelveticaNeue-regular.fntdata"/><Relationship Id="rId41" Type="http://schemas.openxmlformats.org/officeDocument/2006/relationships/font" Target="fonts/WorkSans-boldItalic.fntdata"/><Relationship Id="rId44" Type="http://schemas.openxmlformats.org/officeDocument/2006/relationships/font" Target="fonts/HelveticaNeue-italic.fntdata"/><Relationship Id="rId43" Type="http://schemas.openxmlformats.org/officeDocument/2006/relationships/font" Target="fonts/HelveticaNeue-bold.fntdata"/><Relationship Id="rId46" Type="http://schemas.openxmlformats.org/officeDocument/2006/relationships/font" Target="fonts/HelveticaNeueLight-regular.fntdata"/><Relationship Id="rId45" Type="http://schemas.openxmlformats.org/officeDocument/2006/relationships/font" Target="fonts/HelveticaNeue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HelveticaNeueLight-italic.fntdata"/><Relationship Id="rId47" Type="http://schemas.openxmlformats.org/officeDocument/2006/relationships/font" Target="fonts/HelveticaNeueLight-bold.fntdata"/><Relationship Id="rId49" Type="http://schemas.openxmlformats.org/officeDocument/2006/relationships/font" Target="fonts/HelveticaNeueLigh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33" Type="http://schemas.openxmlformats.org/officeDocument/2006/relationships/font" Target="fonts/Montserrat-boldItalic.fntdata"/><Relationship Id="rId32" Type="http://schemas.openxmlformats.org/officeDocument/2006/relationships/font" Target="fonts/Montserrat-italic.fntdata"/><Relationship Id="rId35" Type="http://schemas.openxmlformats.org/officeDocument/2006/relationships/font" Target="fonts/MontserratMedium-bold.fntdata"/><Relationship Id="rId34" Type="http://schemas.openxmlformats.org/officeDocument/2006/relationships/font" Target="fonts/MontserratMedium-regular.fntdata"/><Relationship Id="rId37" Type="http://schemas.openxmlformats.org/officeDocument/2006/relationships/font" Target="fonts/MontserratMedium-boldItalic.fntdata"/><Relationship Id="rId36" Type="http://schemas.openxmlformats.org/officeDocument/2006/relationships/font" Target="fonts/MontserratMedium-italic.fntdata"/><Relationship Id="rId39" Type="http://schemas.openxmlformats.org/officeDocument/2006/relationships/font" Target="fonts/WorkSans-bold.fntdata"/><Relationship Id="rId38" Type="http://schemas.openxmlformats.org/officeDocument/2006/relationships/font" Target="fonts/WorkSans-regular.fntdata"/><Relationship Id="rId20" Type="http://schemas.openxmlformats.org/officeDocument/2006/relationships/font" Target="fonts/RobotoSlab-regular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Slab-bold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26" Type="http://schemas.openxmlformats.org/officeDocument/2006/relationships/font" Target="fonts/RobotoMedium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RobotoMedium-italic.fntdata"/><Relationship Id="rId27" Type="http://schemas.openxmlformats.org/officeDocument/2006/relationships/font" Target="fonts/RobotoMedium-bold.fntdata"/><Relationship Id="rId29" Type="http://schemas.openxmlformats.org/officeDocument/2006/relationships/font" Target="fonts/RobotoMedium-boldItalic.fntdata"/><Relationship Id="rId51" Type="http://schemas.openxmlformats.org/officeDocument/2006/relationships/font" Target="fonts/RobotoSlabRegular-bold.fntdata"/><Relationship Id="rId50" Type="http://schemas.openxmlformats.org/officeDocument/2006/relationships/font" Target="fonts/RobotoSlabRegular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0.jpg>
</file>

<file path=ppt/media/image41.jpg>
</file>

<file path=ppt/media/image42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b19b38507_0_2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b19b38507_0_2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916f94ced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916f94ced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916f94cedd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916f94cedd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</a:rPr>
              <a:t>We will see how we use the knowledge from logistic regression to solve multi class classification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916f94cedd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916f94cedd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</a:rPr>
              <a:t>We will see how we use the knowledge from logistic regression to solve multi class classification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c7f726813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c7f726813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ed32ca197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ed32ca197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b1a4c86b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8b1a4c86b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85ef0c0354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85ef0c0354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9e3d6458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89e3d6458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ed32ca197_1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ed32ca197_1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916f94ced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916f94ced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ed32ca197_1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ed32ca197_1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916f94ced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916f94ced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8.jpg"/><Relationship Id="rId5" Type="http://schemas.openxmlformats.org/officeDocument/2006/relationships/image" Target="../media/image14.jpg"/><Relationship Id="rId6" Type="http://schemas.openxmlformats.org/officeDocument/2006/relationships/image" Target="../media/image9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6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6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6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jpg"/><Relationship Id="rId3" Type="http://schemas.openxmlformats.org/officeDocument/2006/relationships/image" Target="../media/image6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jpg"/><Relationship Id="rId3" Type="http://schemas.openxmlformats.org/officeDocument/2006/relationships/image" Target="../media/image6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b="0" l="14559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4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9" name="Google Shape;59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" name="Google Shape;60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62" name="Google Shape;6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6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01" name="Google Shape;101;p25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2">
            <a:alphaModFix/>
          </a:blip>
          <a:srcRect b="0" l="17192" r="17186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103" name="Google Shape;10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4" name="Google Shape;10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2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8" name="Google Shape;10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1" name="Google Shape;11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5" name="Google Shape;115;p2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6" name="Google Shape;116;p2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" name="Google Shape;122;p3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3" name="Google Shape;12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6" name="Google Shape;12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7" name="Google Shape;127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128" name="Google Shape;12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1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latin typeface="Roboto Slab"/>
                <a:ea typeface="Roboto Slab"/>
                <a:cs typeface="Roboto Slab"/>
                <a:sym typeface="Roboto Slab"/>
              </a:rPr>
              <a:t>O</a:t>
            </a:r>
            <a:r>
              <a:rPr b="1" lang="en" sz="1800">
                <a:latin typeface="Roboto Slab"/>
                <a:ea typeface="Roboto Slab"/>
                <a:cs typeface="Roboto Slab"/>
                <a:sym typeface="Roboto Slab"/>
              </a:rPr>
              <a:t>bserve</a:t>
            </a:r>
            <a:endParaRPr i="0" sz="1800" u="none" cap="none" strike="noStrike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0" name="Google Shape;130;p31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1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1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31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latin typeface="Roboto Slab"/>
                <a:ea typeface="Roboto Slab"/>
                <a:cs typeface="Roboto Slab"/>
                <a:sym typeface="Roboto Slab"/>
              </a:rPr>
              <a:t>E</a:t>
            </a:r>
            <a:r>
              <a:rPr b="1" lang="en" sz="1800">
                <a:latin typeface="Roboto Slab"/>
                <a:ea typeface="Roboto Slab"/>
                <a:cs typeface="Roboto Slab"/>
                <a:sym typeface="Roboto Slab"/>
              </a:rPr>
              <a:t>ngage</a:t>
            </a:r>
            <a:endParaRPr i="0" sz="1800" u="none" cap="none" strike="noStrike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4" name="Google Shape;134;p31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latin typeface="Roboto Slab"/>
                <a:ea typeface="Roboto Slab"/>
                <a:cs typeface="Roboto Slab"/>
                <a:sym typeface="Roboto Slab"/>
              </a:rPr>
              <a:t>I</a:t>
            </a:r>
            <a:r>
              <a:rPr b="1" lang="en" sz="1800">
                <a:latin typeface="Roboto Slab"/>
                <a:ea typeface="Roboto Slab"/>
                <a:cs typeface="Roboto Slab"/>
                <a:sym typeface="Roboto Slab"/>
              </a:rPr>
              <a:t>mmerse</a:t>
            </a:r>
            <a:endParaRPr i="0" sz="1800" u="none" cap="none" strike="noStrike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35" name="Google Shape;135;p31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6" name="Google Shape;136;p31"/>
          <p:cNvPicPr preferRelativeResize="0"/>
          <p:nvPr/>
        </p:nvPicPr>
        <p:blipFill rotWithShape="1">
          <a:blip r:embed="rId5">
            <a:alphaModFix/>
          </a:blip>
          <a:srcRect b="1343" l="17602" r="17989" t="1333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7" name="Google Shape;137;p31"/>
          <p:cNvPicPr preferRelativeResize="0"/>
          <p:nvPr/>
        </p:nvPicPr>
        <p:blipFill rotWithShape="1">
          <a:blip r:embed="rId6">
            <a:alphaModFix/>
          </a:blip>
          <a:srcRect b="16683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" name="Google Shape;138;p31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31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or “guerrilla” encounters 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31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31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sz="3000">
              <a:solidFill>
                <a:srgbClr val="2DC5FA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2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45" name="Google Shape;14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3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50" name="Google Shape;15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1" name="Google Shape;15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55" name="Google Shape;15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6" name="Google Shape;15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60" name="Google Shape;16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1" name="Google Shape;16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65" name="Google Shape;165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6" name="Google Shape;16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70" name="Google Shape;17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1" name="Google Shape;17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4" name="Google Shape;17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5" name="Google Shape;17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9"/>
          <p:cNvPicPr preferRelativeResize="0"/>
          <p:nvPr/>
        </p:nvPicPr>
        <p:blipFill rotWithShape="1">
          <a:blip r:embed="rId2">
            <a:alphaModFix/>
          </a:blip>
          <a:srcRect b="0" l="10533" r="1685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8" name="Google Shape;17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9" name="Google Shape;17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81" name="Google Shape;181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2" name="Google Shape;18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84" name="Google Shape;184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5" name="Google Shape;185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7" name="Google Shape;187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8" name="Google Shape;188;p41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93" name="Google Shape;19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43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44"/>
          <p:cNvPicPr preferRelativeResize="0"/>
          <p:nvPr/>
        </p:nvPicPr>
        <p:blipFill rotWithShape="1">
          <a:blip r:embed="rId2">
            <a:alphaModFix/>
          </a:blip>
          <a:srcRect b="0" l="14559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45"/>
          <p:cNvPicPr preferRelativeResize="0"/>
          <p:nvPr/>
        </p:nvPicPr>
        <p:blipFill rotWithShape="1">
          <a:blip r:embed="rId2">
            <a:alphaModFix/>
          </a:blip>
          <a:srcRect b="0" l="16002" r="15784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5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lang="en" sz="3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sz="3000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201" name="Google Shape;20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2" name="Google Shape;20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4" name="Google Shape;204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5" name="Google Shape;205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7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8" name="Google Shape;208;p47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9" name="Google Shape;209;p4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2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29" Type="http://schemas.openxmlformats.org/officeDocument/2006/relationships/slideLayout" Target="../slideLayouts/slideLayout44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4.png"/><Relationship Id="rId4" Type="http://schemas.openxmlformats.org/officeDocument/2006/relationships/image" Target="../media/image3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4.png"/><Relationship Id="rId4" Type="http://schemas.openxmlformats.org/officeDocument/2006/relationships/image" Target="../media/image3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png"/><Relationship Id="rId4" Type="http://schemas.openxmlformats.org/officeDocument/2006/relationships/image" Target="../media/image3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33.jpg"/><Relationship Id="rId5" Type="http://schemas.openxmlformats.org/officeDocument/2006/relationships/image" Target="../media/image41.jpg"/><Relationship Id="rId6" Type="http://schemas.openxmlformats.org/officeDocument/2006/relationships/image" Target="../media/image32.jpg"/><Relationship Id="rId7" Type="http://schemas.openxmlformats.org/officeDocument/2006/relationships/image" Target="../media/image3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Relationship Id="rId4" Type="http://schemas.openxmlformats.org/officeDocument/2006/relationships/image" Target="../media/image33.jpg"/><Relationship Id="rId5" Type="http://schemas.openxmlformats.org/officeDocument/2006/relationships/image" Target="../media/image41.jpg"/><Relationship Id="rId6" Type="http://schemas.openxmlformats.org/officeDocument/2006/relationships/image" Target="../media/image3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39.jpg"/><Relationship Id="rId5" Type="http://schemas.openxmlformats.org/officeDocument/2006/relationships/image" Target="../media/image32.jpg"/><Relationship Id="rId6" Type="http://schemas.openxmlformats.org/officeDocument/2006/relationships/image" Target="../media/image4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9.png"/><Relationship Id="rId4" Type="http://schemas.openxmlformats.org/officeDocument/2006/relationships/image" Target="../media/image3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8"/>
          <p:cNvSpPr txBox="1"/>
          <p:nvPr>
            <p:ph type="title"/>
          </p:nvPr>
        </p:nvSpPr>
        <p:spPr>
          <a:xfrm>
            <a:off x="1959550" y="4229275"/>
            <a:ext cx="48789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| FULL-TIME BOOTCAMP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48"/>
          <p:cNvSpPr txBox="1"/>
          <p:nvPr>
            <p:ph idx="2" type="title"/>
          </p:nvPr>
        </p:nvSpPr>
        <p:spPr>
          <a:xfrm>
            <a:off x="1959550" y="3055450"/>
            <a:ext cx="558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Multi-class Classification Models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6" name="Google Shape;216;p48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7"/>
          <p:cNvSpPr txBox="1"/>
          <p:nvPr/>
        </p:nvSpPr>
        <p:spPr>
          <a:xfrm>
            <a:off x="585600" y="900825"/>
            <a:ext cx="22506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2E2E2E"/>
                </a:solidFill>
                <a:latin typeface="Montserrat"/>
                <a:ea typeface="Montserrat"/>
                <a:cs typeface="Montserrat"/>
                <a:sym typeface="Montserrat"/>
              </a:rPr>
              <a:t>Multi-class</a:t>
            </a:r>
            <a:endParaRPr b="1" sz="2300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2E2E2E"/>
                </a:solidFill>
                <a:latin typeface="Montserrat"/>
                <a:ea typeface="Montserrat"/>
                <a:cs typeface="Montserrat"/>
                <a:sym typeface="Montserrat"/>
              </a:rPr>
              <a:t>Classification Problem </a:t>
            </a:r>
            <a:endParaRPr b="1" sz="2300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Approaches</a:t>
            </a:r>
            <a:endParaRPr sz="23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p5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1" name="Google Shape;301;p57"/>
          <p:cNvSpPr txBox="1"/>
          <p:nvPr/>
        </p:nvSpPr>
        <p:spPr>
          <a:xfrm>
            <a:off x="3195125" y="900825"/>
            <a:ext cx="5120100" cy="26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DIRECT</a:t>
            </a:r>
            <a:endParaRPr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KNN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Naïve Bayes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SVM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K class logistic regression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THROUGH </a:t>
            </a:r>
            <a:r>
              <a:rPr lang="en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BINARY CLASSIFICATION</a:t>
            </a:r>
            <a:endParaRPr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One vs Rest (OVR)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58"/>
          <p:cNvPicPr preferRelativeResize="0"/>
          <p:nvPr/>
        </p:nvPicPr>
        <p:blipFill rotWithShape="1">
          <a:blip r:embed="rId4">
            <a:alphaModFix/>
          </a:blip>
          <a:srcRect b="10193" l="0" r="0" t="0"/>
          <a:stretch/>
        </p:blipFill>
        <p:spPr>
          <a:xfrm>
            <a:off x="447675" y="1454452"/>
            <a:ext cx="8248650" cy="310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58"/>
          <p:cNvSpPr txBox="1"/>
          <p:nvPr/>
        </p:nvSpPr>
        <p:spPr>
          <a:xfrm>
            <a:off x="585600" y="852572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One vs All</a:t>
            </a:r>
            <a:r>
              <a:rPr b="1"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(One vs Rest)</a:t>
            </a:r>
            <a:endParaRPr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8" name="Google Shape;308;p58"/>
          <p:cNvSpPr txBox="1"/>
          <p:nvPr/>
        </p:nvSpPr>
        <p:spPr>
          <a:xfrm>
            <a:off x="94250" y="436475"/>
            <a:ext cx="13044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9"/>
          <p:cNvSpPr txBox="1"/>
          <p:nvPr/>
        </p:nvSpPr>
        <p:spPr>
          <a:xfrm>
            <a:off x="585600" y="852575"/>
            <a:ext cx="22470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One vs All</a:t>
            </a:r>
            <a:r>
              <a:rPr b="1"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(One vs Rest)</a:t>
            </a:r>
            <a:endParaRPr b="1"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*Break down the problem into</a:t>
            </a:r>
            <a:endParaRPr i="1" sz="1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three </a:t>
            </a:r>
            <a:r>
              <a:rPr i="1" lang="en" sz="16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binary classification problems</a:t>
            </a:r>
            <a:endParaRPr i="1" sz="16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" name="Google Shape;314;p59"/>
          <p:cNvSpPr txBox="1"/>
          <p:nvPr/>
        </p:nvSpPr>
        <p:spPr>
          <a:xfrm>
            <a:off x="94250" y="436475"/>
            <a:ext cx="13044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5" name="Google Shape;315;p59"/>
          <p:cNvPicPr preferRelativeResize="0"/>
          <p:nvPr/>
        </p:nvPicPr>
        <p:blipFill rotWithShape="1">
          <a:blip r:embed="rId4">
            <a:alphaModFix/>
          </a:blip>
          <a:srcRect b="6555" l="0" r="0" t="5214"/>
          <a:stretch/>
        </p:blipFill>
        <p:spPr>
          <a:xfrm>
            <a:off x="3232225" y="717700"/>
            <a:ext cx="5039249" cy="39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9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Classification Problems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Types of Classification Algorithm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Multiclass Classification</a:t>
            </a:r>
            <a:endParaRPr sz="20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2" name="Google Shape;222;p49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" name="Google Shape;223;p4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49"/>
          <p:cNvSpPr txBox="1"/>
          <p:nvPr/>
        </p:nvSpPr>
        <p:spPr>
          <a:xfrm>
            <a:off x="1544350" y="3686812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5" name="Google Shape;225;p49"/>
          <p:cNvPicPr preferRelativeResize="0"/>
          <p:nvPr/>
        </p:nvPicPr>
        <p:blipFill rotWithShape="1">
          <a:blip r:embed="rId4">
            <a:alphaModFix/>
          </a:blip>
          <a:srcRect b="0" l="15930" r="8173" t="0"/>
          <a:stretch/>
        </p:blipFill>
        <p:spPr>
          <a:xfrm>
            <a:off x="768125" y="1127525"/>
            <a:ext cx="2838425" cy="247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0"/>
          <p:cNvSpPr txBox="1"/>
          <p:nvPr/>
        </p:nvSpPr>
        <p:spPr>
          <a:xfrm>
            <a:off x="585600" y="900825"/>
            <a:ext cx="22506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Typical </a:t>
            </a:r>
            <a:endParaRPr b="1"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Classification Problem </a:t>
            </a:r>
            <a:endParaRPr b="1" sz="23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sz="23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5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0"/>
          <p:cNvSpPr txBox="1"/>
          <p:nvPr/>
        </p:nvSpPr>
        <p:spPr>
          <a:xfrm>
            <a:off x="585600" y="3632200"/>
            <a:ext cx="7729500" cy="30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Problem: </a:t>
            </a:r>
            <a:endParaRPr b="1" i="1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rabi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Decide whether an application should be approved.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rabi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Classify applications into two categories: </a:t>
            </a: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approved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, and </a:t>
            </a: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not-approved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p50"/>
          <p:cNvSpPr txBox="1"/>
          <p:nvPr/>
        </p:nvSpPr>
        <p:spPr>
          <a:xfrm>
            <a:off x="3195125" y="900825"/>
            <a:ext cx="5120100" cy="26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credit card company receives thousands of applications for new cards. Each application contains information about an applicant: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Age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Marital status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Annual salary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Outstanding debts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Credit rating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Others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9113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8780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51"/>
          <p:cNvSpPr txBox="1"/>
          <p:nvPr/>
        </p:nvSpPr>
        <p:spPr>
          <a:xfrm>
            <a:off x="6310767" y="1488762"/>
            <a:ext cx="569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😕</a:t>
            </a:r>
            <a:endParaRPr sz="2700"/>
          </a:p>
        </p:txBody>
      </p:sp>
      <p:sp>
        <p:nvSpPr>
          <p:cNvPr id="241" name="Google Shape;241;p51"/>
          <p:cNvSpPr txBox="1"/>
          <p:nvPr/>
        </p:nvSpPr>
        <p:spPr>
          <a:xfrm>
            <a:off x="561575" y="654875"/>
            <a:ext cx="63189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Types of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Classification Problems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2" name="Google Shape;24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8425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51"/>
          <p:cNvSpPr txBox="1"/>
          <p:nvPr/>
        </p:nvSpPr>
        <p:spPr>
          <a:xfrm>
            <a:off x="968575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Binary Classification Problems</a:t>
            </a:r>
            <a:endParaRPr b="1" sz="1200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p5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51"/>
          <p:cNvSpPr txBox="1"/>
          <p:nvPr/>
        </p:nvSpPr>
        <p:spPr>
          <a:xfrm>
            <a:off x="3658930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Multi-class Classification Problems </a:t>
            </a:r>
            <a:endParaRPr b="1" sz="1200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p51"/>
          <p:cNvSpPr txBox="1"/>
          <p:nvPr/>
        </p:nvSpPr>
        <p:spPr>
          <a:xfrm>
            <a:off x="6349263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Multi-label Classification Problems </a:t>
            </a:r>
            <a:endParaRPr b="1" sz="1200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7" name="Google Shape;247;p51"/>
          <p:cNvSpPr txBox="1"/>
          <p:nvPr/>
        </p:nvSpPr>
        <p:spPr>
          <a:xfrm>
            <a:off x="3573738" y="1488750"/>
            <a:ext cx="465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🎆</a:t>
            </a:r>
            <a:endParaRPr sz="2700"/>
          </a:p>
        </p:txBody>
      </p:sp>
      <p:sp>
        <p:nvSpPr>
          <p:cNvPr id="248" name="Google Shape;248;p51"/>
          <p:cNvSpPr txBox="1"/>
          <p:nvPr/>
        </p:nvSpPr>
        <p:spPr>
          <a:xfrm>
            <a:off x="912250" y="1488750"/>
            <a:ext cx="81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↔️</a:t>
            </a:r>
            <a:endParaRPr sz="2700"/>
          </a:p>
        </p:txBody>
      </p:sp>
      <p:sp>
        <p:nvSpPr>
          <p:cNvPr id="249" name="Google Shape;249;p51"/>
          <p:cNvSpPr txBox="1"/>
          <p:nvPr/>
        </p:nvSpPr>
        <p:spPr>
          <a:xfrm>
            <a:off x="968575" y="2955725"/>
            <a:ext cx="18501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These problems are characterized by a target variable that has only discrete binary values </a:t>
            </a:r>
            <a:r>
              <a:rPr lang="en" sz="1000">
                <a:solidFill>
                  <a:srgbClr val="21235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i.e. A or B, True or False, Yes or No, 1 or 0</a:t>
            </a:r>
            <a:endParaRPr sz="1000">
              <a:solidFill>
                <a:srgbClr val="21235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0" name="Google Shape;250;p51"/>
          <p:cNvSpPr txBox="1"/>
          <p:nvPr/>
        </p:nvSpPr>
        <p:spPr>
          <a:xfrm>
            <a:off x="3658930" y="2955736"/>
            <a:ext cx="18501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These problems are characterized by a target variable that has more than two discrete values </a:t>
            </a:r>
            <a:r>
              <a:rPr lang="en" sz="1000">
                <a:solidFill>
                  <a:srgbClr val="21235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i.e. A or B or C, A or B or C or D, Poor or Neutral or Good or Very Good or Excellent </a:t>
            </a:r>
            <a:endParaRPr sz="1000">
              <a:solidFill>
                <a:srgbClr val="21235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1" name="Google Shape;251;p51"/>
          <p:cNvSpPr txBox="1"/>
          <p:nvPr/>
        </p:nvSpPr>
        <p:spPr>
          <a:xfrm>
            <a:off x="6349275" y="2955736"/>
            <a:ext cx="1850100" cy="19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These problems are characterized by a target variable that can multiple discrete values by itself. </a:t>
            </a:r>
            <a:r>
              <a:rPr lang="en" sz="1000">
                <a:solidFill>
                  <a:srgbClr val="21235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</a:t>
            </a:r>
            <a:r>
              <a:rPr lang="en" sz="1000">
                <a:solidFill>
                  <a:srgbClr val="21235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 are trying to predict both discrete values at the same time.  </a:t>
            </a:r>
            <a:endParaRPr sz="1000">
              <a:solidFill>
                <a:srgbClr val="21235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1235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2"/>
          <p:cNvSpPr txBox="1"/>
          <p:nvPr/>
        </p:nvSpPr>
        <p:spPr>
          <a:xfrm>
            <a:off x="484950" y="3771500"/>
            <a:ext cx="85725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play</a:t>
            </a:r>
            <a:r>
              <a:rPr b="1" lang="en" sz="5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!</a:t>
            </a:r>
            <a:endParaRPr b="1" sz="5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7" name="Google Shape;257;p52"/>
          <p:cNvPicPr preferRelativeResize="0"/>
          <p:nvPr/>
        </p:nvPicPr>
        <p:blipFill rotWithShape="1">
          <a:blip r:embed="rId4">
            <a:alphaModFix/>
          </a:blip>
          <a:srcRect b="0" l="33453" r="0" t="0"/>
          <a:stretch/>
        </p:blipFill>
        <p:spPr>
          <a:xfrm>
            <a:off x="7245550" y="5313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" name="Google Shape;263;p53"/>
          <p:cNvSpPr txBox="1"/>
          <p:nvPr/>
        </p:nvSpPr>
        <p:spPr>
          <a:xfrm>
            <a:off x="867325" y="1150075"/>
            <a:ext cx="31095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" sz="2000">
                <a:solidFill>
                  <a:srgbClr val="212353"/>
                </a:solidFill>
                <a:latin typeface="Work Sans"/>
                <a:ea typeface="Work Sans"/>
                <a:cs typeface="Work Sans"/>
                <a:sym typeface="Work Sans"/>
              </a:rPr>
              <a:t>Is it a cat or a dog?</a:t>
            </a:r>
            <a:endParaRPr sz="2000">
              <a:solidFill>
                <a:srgbClr val="21235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264" name="Google Shape;264;p53"/>
          <p:cNvPicPr preferRelativeResize="0"/>
          <p:nvPr/>
        </p:nvPicPr>
        <p:blipFill rotWithShape="1">
          <a:blip r:embed="rId4">
            <a:alphaModFix/>
          </a:blip>
          <a:srcRect b="8808" l="16727" r="13401" t="38974"/>
          <a:stretch/>
        </p:blipFill>
        <p:spPr>
          <a:xfrm>
            <a:off x="867324" y="2342949"/>
            <a:ext cx="2068200" cy="2061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65" name="Google Shape;265;p53"/>
          <p:cNvPicPr preferRelativeResize="0"/>
          <p:nvPr/>
        </p:nvPicPr>
        <p:blipFill rotWithShape="1">
          <a:blip r:embed="rId5">
            <a:alphaModFix/>
          </a:blip>
          <a:srcRect b="0" l="735" r="32370" t="0"/>
          <a:stretch/>
        </p:blipFill>
        <p:spPr>
          <a:xfrm>
            <a:off x="3538796" y="2342949"/>
            <a:ext cx="2068200" cy="2061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66" name="Google Shape;266;p53"/>
          <p:cNvPicPr preferRelativeResize="0"/>
          <p:nvPr/>
        </p:nvPicPr>
        <p:blipFill rotWithShape="1">
          <a:blip r:embed="rId6">
            <a:alphaModFix/>
          </a:blip>
          <a:srcRect b="896" l="0" r="0" t="32680"/>
          <a:stretch/>
        </p:blipFill>
        <p:spPr>
          <a:xfrm>
            <a:off x="6210274" y="2342949"/>
            <a:ext cx="2068200" cy="2061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67" name="Google Shape;267;p53"/>
          <p:cNvPicPr preferRelativeResize="0"/>
          <p:nvPr/>
        </p:nvPicPr>
        <p:blipFill rotWithShape="1">
          <a:blip r:embed="rId7">
            <a:alphaModFix/>
          </a:blip>
          <a:srcRect b="0" l="32350" r="0" t="0"/>
          <a:stretch/>
        </p:blipFill>
        <p:spPr>
          <a:xfrm>
            <a:off x="3538804" y="2354375"/>
            <a:ext cx="2068200" cy="2038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68" name="Google Shape;268;p53"/>
          <p:cNvSpPr txBox="1"/>
          <p:nvPr/>
        </p:nvSpPr>
        <p:spPr>
          <a:xfrm>
            <a:off x="867325" y="769075"/>
            <a:ext cx="53430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" sz="20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BINARY Classification Problems</a:t>
            </a:r>
            <a:endParaRPr sz="2000">
              <a:solidFill>
                <a:srgbClr val="2DC5FA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54"/>
          <p:cNvSpPr txBox="1"/>
          <p:nvPr/>
        </p:nvSpPr>
        <p:spPr>
          <a:xfrm>
            <a:off x="867325" y="1150075"/>
            <a:ext cx="71124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" sz="2000">
                <a:solidFill>
                  <a:srgbClr val="212353"/>
                </a:solidFill>
                <a:latin typeface="Work Sans"/>
                <a:ea typeface="Work Sans"/>
                <a:cs typeface="Work Sans"/>
                <a:sym typeface="Work Sans"/>
              </a:rPr>
              <a:t>What color is the cat in this photo</a:t>
            </a:r>
            <a:r>
              <a:rPr b="1" i="1" lang="en" sz="2000">
                <a:solidFill>
                  <a:srgbClr val="212353"/>
                </a:solidFill>
                <a:latin typeface="Work Sans"/>
                <a:ea typeface="Work Sans"/>
                <a:cs typeface="Work Sans"/>
                <a:sym typeface="Work Sans"/>
              </a:rPr>
              <a:t>?</a:t>
            </a:r>
            <a:endParaRPr sz="2000">
              <a:solidFill>
                <a:srgbClr val="21235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275" name="Google Shape;275;p54"/>
          <p:cNvPicPr preferRelativeResize="0"/>
          <p:nvPr/>
        </p:nvPicPr>
        <p:blipFill rotWithShape="1">
          <a:blip r:embed="rId4">
            <a:alphaModFix/>
          </a:blip>
          <a:srcRect b="8808" l="16727" r="13401" t="38974"/>
          <a:stretch/>
        </p:blipFill>
        <p:spPr>
          <a:xfrm>
            <a:off x="867324" y="2342949"/>
            <a:ext cx="2068200" cy="2061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76" name="Google Shape;276;p54"/>
          <p:cNvPicPr preferRelativeResize="0"/>
          <p:nvPr/>
        </p:nvPicPr>
        <p:blipFill rotWithShape="1">
          <a:blip r:embed="rId5">
            <a:alphaModFix/>
          </a:blip>
          <a:srcRect b="0" l="735" r="32370" t="0"/>
          <a:stretch/>
        </p:blipFill>
        <p:spPr>
          <a:xfrm>
            <a:off x="3538796" y="2342949"/>
            <a:ext cx="2068200" cy="2061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77" name="Google Shape;277;p54"/>
          <p:cNvPicPr preferRelativeResize="0"/>
          <p:nvPr/>
        </p:nvPicPr>
        <p:blipFill rotWithShape="1">
          <a:blip r:embed="rId6">
            <a:alphaModFix/>
          </a:blip>
          <a:srcRect b="896" l="0" r="0" t="32680"/>
          <a:stretch/>
        </p:blipFill>
        <p:spPr>
          <a:xfrm>
            <a:off x="6210274" y="2342949"/>
            <a:ext cx="2068200" cy="2061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78" name="Google Shape;278;p54"/>
          <p:cNvSpPr txBox="1"/>
          <p:nvPr/>
        </p:nvSpPr>
        <p:spPr>
          <a:xfrm>
            <a:off x="867325" y="769075"/>
            <a:ext cx="53430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" sz="20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BINARY Classification Problems</a:t>
            </a:r>
            <a:endParaRPr sz="2000">
              <a:solidFill>
                <a:srgbClr val="2DC5FA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55"/>
          <p:cNvPicPr preferRelativeResize="0"/>
          <p:nvPr/>
        </p:nvPicPr>
        <p:blipFill rotWithShape="1">
          <a:blip r:embed="rId4">
            <a:alphaModFix/>
          </a:blip>
          <a:srcRect b="0" l="26891" r="5658" t="0"/>
          <a:stretch/>
        </p:blipFill>
        <p:spPr>
          <a:xfrm>
            <a:off x="6216277" y="2354425"/>
            <a:ext cx="2062200" cy="2038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84" name="Google Shape;284;p55"/>
          <p:cNvPicPr preferRelativeResize="0"/>
          <p:nvPr/>
        </p:nvPicPr>
        <p:blipFill rotWithShape="1">
          <a:blip r:embed="rId5">
            <a:alphaModFix/>
          </a:blip>
          <a:srcRect b="896" l="0" r="0" t="32680"/>
          <a:stretch/>
        </p:blipFill>
        <p:spPr>
          <a:xfrm>
            <a:off x="867218" y="2342949"/>
            <a:ext cx="2068200" cy="2061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85" name="Google Shape;285;p55"/>
          <p:cNvPicPr preferRelativeResize="0"/>
          <p:nvPr/>
        </p:nvPicPr>
        <p:blipFill rotWithShape="1">
          <a:blip r:embed="rId6">
            <a:alphaModFix/>
          </a:blip>
          <a:srcRect b="0" l="0" r="0" t="24305"/>
          <a:stretch/>
        </p:blipFill>
        <p:spPr>
          <a:xfrm>
            <a:off x="3538799" y="2329208"/>
            <a:ext cx="2068200" cy="2088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86" name="Google Shape;286;p5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p55"/>
          <p:cNvSpPr txBox="1"/>
          <p:nvPr/>
        </p:nvSpPr>
        <p:spPr>
          <a:xfrm>
            <a:off x="867325" y="1150075"/>
            <a:ext cx="5820300" cy="16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" sz="2000">
                <a:solidFill>
                  <a:srgbClr val="212353"/>
                </a:solidFill>
                <a:latin typeface="Work Sans"/>
                <a:ea typeface="Work Sans"/>
                <a:cs typeface="Work Sans"/>
                <a:sym typeface="Work Sans"/>
              </a:rPr>
              <a:t>What color &amp; sex is the cat in this photo?</a:t>
            </a:r>
            <a:endParaRPr sz="2000">
              <a:solidFill>
                <a:srgbClr val="21235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88" name="Google Shape;288;p55"/>
          <p:cNvSpPr txBox="1"/>
          <p:nvPr/>
        </p:nvSpPr>
        <p:spPr>
          <a:xfrm>
            <a:off x="867325" y="769075"/>
            <a:ext cx="53430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" sz="20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MULTI-LABEL</a:t>
            </a:r>
            <a:r>
              <a:rPr b="1" i="1" lang="en" sz="20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 Classification Problems</a:t>
            </a:r>
            <a:endParaRPr sz="2000">
              <a:solidFill>
                <a:srgbClr val="2DC5FA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6"/>
          <p:cNvSpPr txBox="1"/>
          <p:nvPr/>
        </p:nvSpPr>
        <p:spPr>
          <a:xfrm>
            <a:off x="484950" y="3771500"/>
            <a:ext cx="85725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Approaches</a:t>
            </a:r>
            <a:r>
              <a:rPr b="1" lang="en" sz="5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 sz="5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4" name="Google Shape;294;p56"/>
          <p:cNvPicPr preferRelativeResize="0"/>
          <p:nvPr/>
        </p:nvPicPr>
        <p:blipFill rotWithShape="1">
          <a:blip r:embed="rId4">
            <a:alphaModFix/>
          </a:blip>
          <a:srcRect b="0" l="33453" r="0" t="0"/>
          <a:stretch/>
        </p:blipFill>
        <p:spPr>
          <a:xfrm>
            <a:off x="7245550" y="5313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